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Comfortaa Light"/>
      <p:regular r:id="rId39"/>
      <p:bold r:id="rId40"/>
    </p:embeddedFont>
    <p:embeddedFont>
      <p:font typeface="Comfortaa SemiBold"/>
      <p:regular r:id="rId41"/>
      <p:bold r:id="rId42"/>
    </p:embeddedFont>
    <p:embeddedFont>
      <p:font typeface="Roboto Thin"/>
      <p:regular r:id="rId43"/>
      <p:bold r:id="rId44"/>
      <p:italic r:id="rId45"/>
      <p:boldItalic r:id="rId46"/>
    </p:embeddedFont>
    <p:embeddedFont>
      <p:font typeface="Roboto"/>
      <p:regular r:id="rId47"/>
      <p:bold r:id="rId48"/>
      <p:italic r:id="rId49"/>
      <p:boldItalic r:id="rId50"/>
    </p:embeddedFont>
    <p:embeddedFont>
      <p:font typeface="Helvetica Neue"/>
      <p:regular r:id="rId51"/>
      <p:bold r:id="rId52"/>
      <p:italic r:id="rId53"/>
      <p:boldItalic r:id="rId54"/>
    </p:embeddedFont>
    <p:embeddedFont>
      <p:font typeface="Roboto Light"/>
      <p:regular r:id="rId55"/>
      <p:bold r:id="rId56"/>
      <p:italic r:id="rId57"/>
      <p:boldItalic r:id="rId58"/>
    </p:embeddedFont>
    <p:embeddedFont>
      <p:font typeface="Helvetica Neue Light"/>
      <p:regular r:id="rId59"/>
      <p:bold r:id="rId60"/>
      <p:italic r:id="rId61"/>
      <p:boldItalic r:id="rId62"/>
    </p:embeddedFont>
    <p:embeddedFont>
      <p:font typeface="Comfortaa Medium"/>
      <p:regular r:id="rId63"/>
      <p:bold r:id="rId64"/>
    </p:embeddedFont>
    <p:embeddedFont>
      <p:font typeface="Comfortaa"/>
      <p:regular r:id="rId65"/>
      <p:bold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EDD5728-9158-4F2C-8C8E-28C788399A01}">
  <a:tblStyle styleId="{6EDD5728-9158-4F2C-8C8E-28C788399A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fortaaLight-bold.fntdata"/><Relationship Id="rId42" Type="http://schemas.openxmlformats.org/officeDocument/2006/relationships/font" Target="fonts/ComfortaaSemiBold-bold.fntdata"/><Relationship Id="rId41" Type="http://schemas.openxmlformats.org/officeDocument/2006/relationships/font" Target="fonts/ComfortaaSemiBold-regular.fntdata"/><Relationship Id="rId44" Type="http://schemas.openxmlformats.org/officeDocument/2006/relationships/font" Target="fonts/RobotoThin-bold.fntdata"/><Relationship Id="rId43" Type="http://schemas.openxmlformats.org/officeDocument/2006/relationships/font" Target="fonts/RobotoThin-regular.fntdata"/><Relationship Id="rId46" Type="http://schemas.openxmlformats.org/officeDocument/2006/relationships/font" Target="fonts/RobotoThin-boldItalic.fntdata"/><Relationship Id="rId45" Type="http://schemas.openxmlformats.org/officeDocument/2006/relationships/font" Target="fonts/RobotoThin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.fntdata"/><Relationship Id="rId47" Type="http://schemas.openxmlformats.org/officeDocument/2006/relationships/font" Target="fonts/Roboto-regular.fntdata"/><Relationship Id="rId4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ComfortaaLight-regular.fntdata"/><Relationship Id="rId38" Type="http://schemas.openxmlformats.org/officeDocument/2006/relationships/slide" Target="slides/slide33.xml"/><Relationship Id="rId62" Type="http://schemas.openxmlformats.org/officeDocument/2006/relationships/font" Target="fonts/HelveticaNeueLight-boldItalic.fntdata"/><Relationship Id="rId61" Type="http://schemas.openxmlformats.org/officeDocument/2006/relationships/font" Target="fonts/HelveticaNeueLight-italic.fntdata"/><Relationship Id="rId20" Type="http://schemas.openxmlformats.org/officeDocument/2006/relationships/slide" Target="slides/slide15.xml"/><Relationship Id="rId64" Type="http://schemas.openxmlformats.org/officeDocument/2006/relationships/font" Target="fonts/ComfortaaMedium-bold.fntdata"/><Relationship Id="rId63" Type="http://schemas.openxmlformats.org/officeDocument/2006/relationships/font" Target="fonts/ComfortaaMedium-regular.fntdata"/><Relationship Id="rId22" Type="http://schemas.openxmlformats.org/officeDocument/2006/relationships/slide" Target="slides/slide17.xml"/><Relationship Id="rId66" Type="http://schemas.openxmlformats.org/officeDocument/2006/relationships/font" Target="fonts/Comfortaa-bold.fntdata"/><Relationship Id="rId21" Type="http://schemas.openxmlformats.org/officeDocument/2006/relationships/slide" Target="slides/slide16.xml"/><Relationship Id="rId65" Type="http://schemas.openxmlformats.org/officeDocument/2006/relationships/font" Target="fonts/Comfortaa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Light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HelveticaNeue-regular.fntdata"/><Relationship Id="rId50" Type="http://schemas.openxmlformats.org/officeDocument/2006/relationships/font" Target="fonts/Roboto-boldItalic.fntdata"/><Relationship Id="rId53" Type="http://schemas.openxmlformats.org/officeDocument/2006/relationships/font" Target="fonts/HelveticaNeue-italic.fntdata"/><Relationship Id="rId52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55" Type="http://schemas.openxmlformats.org/officeDocument/2006/relationships/font" Target="fonts/RobotoLight-regular.fntdata"/><Relationship Id="rId10" Type="http://schemas.openxmlformats.org/officeDocument/2006/relationships/slide" Target="slides/slide5.xml"/><Relationship Id="rId54" Type="http://schemas.openxmlformats.org/officeDocument/2006/relationships/font" Target="fonts/HelveticaNeue-boldItalic.fntdata"/><Relationship Id="rId13" Type="http://schemas.openxmlformats.org/officeDocument/2006/relationships/slide" Target="slides/slide8.xml"/><Relationship Id="rId57" Type="http://schemas.openxmlformats.org/officeDocument/2006/relationships/font" Target="fonts/RobotoLight-italic.fntdata"/><Relationship Id="rId12" Type="http://schemas.openxmlformats.org/officeDocument/2006/relationships/slide" Target="slides/slide7.xml"/><Relationship Id="rId56" Type="http://schemas.openxmlformats.org/officeDocument/2006/relationships/font" Target="fonts/RobotoLight-bold.fntdata"/><Relationship Id="rId15" Type="http://schemas.openxmlformats.org/officeDocument/2006/relationships/slide" Target="slides/slide10.xml"/><Relationship Id="rId59" Type="http://schemas.openxmlformats.org/officeDocument/2006/relationships/font" Target="fonts/HelveticaNeueLight-regular.fntdata"/><Relationship Id="rId14" Type="http://schemas.openxmlformats.org/officeDocument/2006/relationships/slide" Target="slides/slide9.xml"/><Relationship Id="rId58" Type="http://schemas.openxmlformats.org/officeDocument/2006/relationships/font" Target="fonts/Roboto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uiltin.com/data-science/random-forest-algorithm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asprs.org/wp-content/uploads/pers/1986journal/mar/1986_mar_397-399.pdf" TargetMode="External"/><Relationship Id="rId3" Type="http://schemas.openxmlformats.org/officeDocument/2006/relationships/hyperlink" Target="https://en.wikipedia.org/wiki/Confusion_matrix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3eaefcf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3eaefcf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490b1526f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490b1526f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490b1526f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490b1526f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490b1526f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490b1526f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3eaefcfc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3eaefcfc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3eaefce2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a3eaefce2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3eaefce2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a3eaefce2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http://web.mit.edu/6.034/wwwbob/svm-notes-long-08.pdf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7ba492127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a7ba492127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a3eaefce2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a3eaefce2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https://en.wikipedia.org/wiki/Decision_tree_learning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a7ba492127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a7ba492127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490b152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490b152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a3eaefce2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a3eaefce2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https://builtin.com/data-science/random-forest-algorithm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Bagging Explained: https://towardsdatascience.com/understanding-random-forest-58381e0602d2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a3eaefce2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a3eaefce2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https://en.wikipedia.org/wiki/Random_forest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0490b1526f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0490b1526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88ee30c85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88ee30c85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1155785cd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1155785cd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155785cdd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155785cdd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http://www.asprs.org/wp-content/uploads/pers/1986journal/mar/1986_mar_397-399.pdf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https://en.wikipedia.org/wiki/Confusion_matrix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1155785cdd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1155785cdd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8ed922e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8ed922e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318f1726a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318f1726a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318f1726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318f1726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490b1526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490b1526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349ce3273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349ce3273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162e101e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162e101e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d0635cb1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d0635cb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097b0cf5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097b0cf5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75d7b18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75d7b18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490b1526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490b1526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490b1526f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490b1526f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490b1526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490b1526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490b1526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490b1526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490b1526f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490b1526f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96050" y="119857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8CF45"/>
              </a:buClr>
              <a:buSzPts val="4200"/>
              <a:buFont typeface="Comfortaa"/>
              <a:buNone/>
              <a:defRPr b="1" sz="4200">
                <a:solidFill>
                  <a:srgbClr val="A8CF45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92138" y="22490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CF45"/>
              </a:buClr>
              <a:buSzPts val="2100"/>
              <a:buFont typeface="Comfortaa Light"/>
              <a:buNone/>
              <a:defRPr sz="2100">
                <a:solidFill>
                  <a:srgbClr val="A8CF45"/>
                </a:solidFill>
                <a:latin typeface="Comfortaa Light"/>
                <a:ea typeface="Comfortaa Light"/>
                <a:cs typeface="Comfortaa Light"/>
                <a:sym typeface="Comfortaa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9125" y="4735286"/>
            <a:ext cx="9182236" cy="440002"/>
            <a:chOff x="-19125" y="4735286"/>
            <a:chExt cx="9182236" cy="440002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19125" y="4735286"/>
              <a:ext cx="9182236" cy="440002"/>
              <a:chOff x="-19125" y="4735286"/>
              <a:chExt cx="9182236" cy="440002"/>
            </a:xfrm>
          </p:grpSpPr>
          <p:sp>
            <p:nvSpPr>
              <p:cNvPr id="15" name="Google Shape;15;p2"/>
              <p:cNvSpPr/>
              <p:nvPr/>
            </p:nvSpPr>
            <p:spPr>
              <a:xfrm flipH="1">
                <a:off x="19237" y="4735286"/>
                <a:ext cx="9143874" cy="440002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16" name="Google Shape;16;p2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17" name="Google Shape;17;p2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0350" y="4066853"/>
            <a:ext cx="683575" cy="58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/>
        </p:nvSpPr>
        <p:spPr>
          <a:xfrm>
            <a:off x="743000" y="4909375"/>
            <a:ext cx="11031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CC BY 4.0</a:t>
            </a:r>
            <a:endParaRPr sz="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581" y="4909405"/>
            <a:ext cx="202913" cy="202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486" y="4909405"/>
            <a:ext cx="202913" cy="202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4" name="Google Shape;24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rgbClr val="A8CF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rgbClr val="4DB5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rgbClr val="A8CF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rgbClr val="4DB5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rgbClr val="4DB5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Comfortaa SemiBold"/>
              <a:buNone/>
              <a:defRPr sz="4000">
                <a:latin typeface="Comfortaa SemiBold"/>
                <a:ea typeface="Comfortaa SemiBold"/>
                <a:cs typeface="Comfortaa SemiBold"/>
                <a:sym typeface="Comforta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3"/>
          <p:cNvGrpSpPr/>
          <p:nvPr/>
        </p:nvGrpSpPr>
        <p:grpSpPr>
          <a:xfrm>
            <a:off x="-19125" y="4735286"/>
            <a:ext cx="9182236" cy="440018"/>
            <a:chOff x="-19125" y="4735286"/>
            <a:chExt cx="9182236" cy="440018"/>
          </a:xfrm>
        </p:grpSpPr>
        <p:grpSp>
          <p:nvGrpSpPr>
            <p:cNvPr id="32" name="Google Shape;32;p3"/>
            <p:cNvGrpSpPr/>
            <p:nvPr/>
          </p:nvGrpSpPr>
          <p:grpSpPr>
            <a:xfrm>
              <a:off x="-19125" y="4735286"/>
              <a:ext cx="9182236" cy="440018"/>
              <a:chOff x="-19125" y="4735286"/>
              <a:chExt cx="9182236" cy="440018"/>
            </a:xfrm>
          </p:grpSpPr>
          <p:sp>
            <p:nvSpPr>
              <p:cNvPr id="33" name="Google Shape;33;p3"/>
              <p:cNvSpPr/>
              <p:nvPr/>
            </p:nvSpPr>
            <p:spPr>
              <a:xfrm flipH="1">
                <a:off x="19236" y="4735286"/>
                <a:ext cx="9143874" cy="440018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34" name="Google Shape;34;p3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35" name="Google Shape;35;p3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-19125" y="4735286"/>
            <a:ext cx="9182236" cy="440002"/>
            <a:chOff x="-19125" y="4735286"/>
            <a:chExt cx="9182236" cy="440002"/>
          </a:xfrm>
        </p:grpSpPr>
        <p:grpSp>
          <p:nvGrpSpPr>
            <p:cNvPr id="41" name="Google Shape;41;p4"/>
            <p:cNvGrpSpPr/>
            <p:nvPr/>
          </p:nvGrpSpPr>
          <p:grpSpPr>
            <a:xfrm>
              <a:off x="-19125" y="4735286"/>
              <a:ext cx="9182236" cy="440002"/>
              <a:chOff x="-19125" y="4735286"/>
              <a:chExt cx="9182236" cy="440002"/>
            </a:xfrm>
          </p:grpSpPr>
          <p:sp>
            <p:nvSpPr>
              <p:cNvPr id="42" name="Google Shape;42;p4"/>
              <p:cNvSpPr/>
              <p:nvPr/>
            </p:nvSpPr>
            <p:spPr>
              <a:xfrm flipH="1">
                <a:off x="19237" y="4735286"/>
                <a:ext cx="9143874" cy="440002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43" name="Google Shape;43;p4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44" name="Google Shape;44;p4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-19125" y="4735286"/>
            <a:ext cx="9182236" cy="440002"/>
            <a:chOff x="-19125" y="4735286"/>
            <a:chExt cx="9182236" cy="440002"/>
          </a:xfrm>
        </p:grpSpPr>
        <p:grpSp>
          <p:nvGrpSpPr>
            <p:cNvPr id="51" name="Google Shape;51;p5"/>
            <p:cNvGrpSpPr/>
            <p:nvPr/>
          </p:nvGrpSpPr>
          <p:grpSpPr>
            <a:xfrm>
              <a:off x="-19125" y="4735286"/>
              <a:ext cx="9182236" cy="440002"/>
              <a:chOff x="-19125" y="4735286"/>
              <a:chExt cx="9182236" cy="440002"/>
            </a:xfrm>
          </p:grpSpPr>
          <p:sp>
            <p:nvSpPr>
              <p:cNvPr id="52" name="Google Shape;52;p5"/>
              <p:cNvSpPr/>
              <p:nvPr/>
            </p:nvSpPr>
            <p:spPr>
              <a:xfrm flipH="1">
                <a:off x="19237" y="4735286"/>
                <a:ext cx="9143874" cy="440002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53" name="Google Shape;53;p5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54" name="Google Shape;54;p5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-19125" y="4735286"/>
            <a:ext cx="9182236" cy="440002"/>
            <a:chOff x="-19125" y="4735286"/>
            <a:chExt cx="9182236" cy="440002"/>
          </a:xfrm>
        </p:grpSpPr>
        <p:grpSp>
          <p:nvGrpSpPr>
            <p:cNvPr id="59" name="Google Shape;59;p6"/>
            <p:cNvGrpSpPr/>
            <p:nvPr/>
          </p:nvGrpSpPr>
          <p:grpSpPr>
            <a:xfrm>
              <a:off x="-19125" y="4735286"/>
              <a:ext cx="9182236" cy="440002"/>
              <a:chOff x="-19125" y="4735286"/>
              <a:chExt cx="9182236" cy="440002"/>
            </a:xfrm>
          </p:grpSpPr>
          <p:sp>
            <p:nvSpPr>
              <p:cNvPr id="60" name="Google Shape;60;p6"/>
              <p:cNvSpPr/>
              <p:nvPr/>
            </p:nvSpPr>
            <p:spPr>
              <a:xfrm flipH="1">
                <a:off x="19237" y="4735286"/>
                <a:ext cx="9143874" cy="440002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61" name="Google Shape;61;p6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62" name="Google Shape;62;p6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None/>
              <a:defRPr sz="2000"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7" name="Google Shape;67;p7"/>
          <p:cNvGrpSpPr/>
          <p:nvPr/>
        </p:nvGrpSpPr>
        <p:grpSpPr>
          <a:xfrm>
            <a:off x="-19125" y="4735286"/>
            <a:ext cx="9182236" cy="440018"/>
            <a:chOff x="-19125" y="4735286"/>
            <a:chExt cx="9182236" cy="440018"/>
          </a:xfrm>
        </p:grpSpPr>
        <p:grpSp>
          <p:nvGrpSpPr>
            <p:cNvPr id="68" name="Google Shape;68;p7"/>
            <p:cNvGrpSpPr/>
            <p:nvPr/>
          </p:nvGrpSpPr>
          <p:grpSpPr>
            <a:xfrm>
              <a:off x="-19125" y="4735286"/>
              <a:ext cx="9182236" cy="440018"/>
              <a:chOff x="-19118" y="4617750"/>
              <a:chExt cx="9182236" cy="548378"/>
            </a:xfrm>
          </p:grpSpPr>
          <p:sp>
            <p:nvSpPr>
              <p:cNvPr id="69" name="Google Shape;69;p7"/>
              <p:cNvSpPr/>
              <p:nvPr/>
            </p:nvSpPr>
            <p:spPr>
              <a:xfrm flipH="1">
                <a:off x="19244" y="4617750"/>
                <a:ext cx="9143874" cy="548378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3367D6"/>
              </a:solidFill>
              <a:ln>
                <a:noFill/>
              </a:ln>
            </p:spPr>
          </p:sp>
          <p:sp>
            <p:nvSpPr>
              <p:cNvPr id="70" name="Google Shape;70;p7"/>
              <p:cNvSpPr/>
              <p:nvPr/>
            </p:nvSpPr>
            <p:spPr>
              <a:xfrm flipH="1">
                <a:off x="-19118" y="4677825"/>
                <a:ext cx="4769786" cy="473975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4285F4"/>
              </a:solidFill>
              <a:ln>
                <a:noFill/>
              </a:ln>
            </p:spPr>
          </p:sp>
        </p:grpSp>
        <p:sp>
          <p:nvSpPr>
            <p:cNvPr id="71" name="Google Shape;71;p7"/>
            <p:cNvSpPr txBox="1"/>
            <p:nvPr/>
          </p:nvSpPr>
          <p:spPr>
            <a:xfrm>
              <a:off x="7370075" y="4851800"/>
              <a:ext cx="1639200" cy="1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Spatial Thoughts</a:t>
              </a:r>
              <a:endParaRPr sz="11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4" name="Google Shape;74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rgbClr val="0E6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rgbClr val="00A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rgbClr val="0E6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rgbClr val="00A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rgbClr val="00A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8"/>
          <p:cNvSpPr txBox="1"/>
          <p:nvPr>
            <p:ph type="title"/>
          </p:nvPr>
        </p:nvSpPr>
        <p:spPr>
          <a:xfrm>
            <a:off x="490250" y="526350"/>
            <a:ext cx="831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FEF"/>
              </a:buClr>
              <a:buSzPts val="4200"/>
              <a:buFont typeface="Comfortaa Medium"/>
              <a:buNone/>
              <a:defRPr sz="4200">
                <a:solidFill>
                  <a:srgbClr val="00AFEF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" name="Google Shape;84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Comfortaa SemiBold"/>
              <a:buNone/>
              <a:defRPr sz="4200">
                <a:latin typeface="Comfortaa SemiBold"/>
                <a:ea typeface="Comfortaa SemiBold"/>
                <a:cs typeface="Comfortaa SemiBold"/>
                <a:sym typeface="Comforta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mfortaa"/>
              <a:buNone/>
              <a:defRPr sz="21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7" name="Google Shape;87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1" name="Google Shape;91;p10"/>
          <p:cNvGrpSpPr/>
          <p:nvPr/>
        </p:nvGrpSpPr>
        <p:grpSpPr>
          <a:xfrm>
            <a:off x="-19125" y="4735286"/>
            <a:ext cx="9182236" cy="440002"/>
            <a:chOff x="-19125" y="4735286"/>
            <a:chExt cx="9182236" cy="440002"/>
          </a:xfrm>
        </p:grpSpPr>
        <p:grpSp>
          <p:nvGrpSpPr>
            <p:cNvPr id="92" name="Google Shape;92;p10"/>
            <p:cNvGrpSpPr/>
            <p:nvPr/>
          </p:nvGrpSpPr>
          <p:grpSpPr>
            <a:xfrm>
              <a:off x="-19125" y="4735286"/>
              <a:ext cx="9182236" cy="440002"/>
              <a:chOff x="-19125" y="4735286"/>
              <a:chExt cx="9182236" cy="440002"/>
            </a:xfrm>
          </p:grpSpPr>
          <p:sp>
            <p:nvSpPr>
              <p:cNvPr id="93" name="Google Shape;93;p10"/>
              <p:cNvSpPr/>
              <p:nvPr/>
            </p:nvSpPr>
            <p:spPr>
              <a:xfrm flipH="1">
                <a:off x="19237" y="4735286"/>
                <a:ext cx="9143874" cy="440002"/>
              </a:xfrm>
              <a:custGeom>
                <a:rect b="b" l="l" r="r" t="t"/>
                <a:pathLst>
                  <a:path extrusionOk="0" h="19840" w="367556">
                    <a:moveTo>
                      <a:pt x="0" y="19840"/>
                    </a:moveTo>
                    <a:lnTo>
                      <a:pt x="515" y="0"/>
                    </a:lnTo>
                    <a:lnTo>
                      <a:pt x="367556" y="11270"/>
                    </a:lnTo>
                    <a:lnTo>
                      <a:pt x="367044" y="18698"/>
                    </a:lnTo>
                    <a:close/>
                  </a:path>
                </a:pathLst>
              </a:custGeom>
              <a:solidFill>
                <a:srgbClr val="0E60C0"/>
              </a:solidFill>
              <a:ln>
                <a:noFill/>
              </a:ln>
            </p:spPr>
          </p:sp>
          <p:sp>
            <p:nvSpPr>
              <p:cNvPr id="94" name="Google Shape;94;p10"/>
              <p:cNvSpPr/>
              <p:nvPr/>
            </p:nvSpPr>
            <p:spPr>
              <a:xfrm flipH="1">
                <a:off x="-19125" y="4783491"/>
                <a:ext cx="4769786" cy="380318"/>
              </a:xfrm>
              <a:custGeom>
                <a:rect b="b" l="l" r="r" t="t"/>
                <a:pathLst>
                  <a:path extrusionOk="0" h="18959" w="366343">
                    <a:moveTo>
                      <a:pt x="0" y="18521"/>
                    </a:moveTo>
                    <a:lnTo>
                      <a:pt x="366343" y="0"/>
                    </a:lnTo>
                    <a:lnTo>
                      <a:pt x="366052" y="18959"/>
                    </a:lnTo>
                    <a:close/>
                  </a:path>
                </a:pathLst>
              </a:custGeom>
              <a:solidFill>
                <a:srgbClr val="00AFEF"/>
              </a:solidFill>
              <a:ln>
                <a:noFill/>
              </a:ln>
            </p:spPr>
          </p:sp>
        </p:grpSp>
        <p:pic>
          <p:nvPicPr>
            <p:cNvPr id="95" name="Google Shape;95;p10"/>
            <p:cNvPicPr preferRelativeResize="0"/>
            <p:nvPr/>
          </p:nvPicPr>
          <p:blipFill rotWithShape="1">
            <a:blip r:embed="rId2">
              <a:alphaModFix/>
            </a:blip>
            <a:srcRect b="0" l="0" r="0" t="79523"/>
            <a:stretch/>
          </p:blipFill>
          <p:spPr>
            <a:xfrm>
              <a:off x="7447050" y="4825175"/>
              <a:ext cx="1629275" cy="260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mfortaa Medium"/>
              <a:buNone/>
              <a:defRPr sz="30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Char char="●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○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■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●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○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■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●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elvetica Neue"/>
              <a:buChar char="○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Helvetica Neue"/>
              <a:buChar char="■"/>
              <a:defRPr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oi.org/10.3390/rs13081433" TargetMode="External"/><Relationship Id="rId4" Type="http://schemas.openxmlformats.org/officeDocument/2006/relationships/hyperlink" Target="https://doi.org/10.3390/rs10060952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oi.org/10.3390/rs12152411" TargetMode="External"/><Relationship Id="rId4" Type="http://schemas.openxmlformats.org/officeDocument/2006/relationships/hyperlink" Target="https://doi.org/10.1016/j.dib.2021.107488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 txBox="1"/>
          <p:nvPr>
            <p:ph type="ctrTitle"/>
          </p:nvPr>
        </p:nvSpPr>
        <p:spPr>
          <a:xfrm>
            <a:off x="296050" y="119857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Introduction to Machine Learning and Supervised Classification</a:t>
            </a:r>
            <a:endParaRPr sz="3500"/>
          </a:p>
        </p:txBody>
      </p:sp>
      <p:sp>
        <p:nvSpPr>
          <p:cNvPr id="103" name="Google Shape;103;p12"/>
          <p:cNvSpPr txBox="1"/>
          <p:nvPr/>
        </p:nvSpPr>
        <p:spPr>
          <a:xfrm>
            <a:off x="392138" y="3087288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A8CF45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Ujaval Gandhi</a:t>
            </a:r>
            <a:endParaRPr sz="2100">
              <a:solidFill>
                <a:srgbClr val="A8CF45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A8CF45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ujaval@spatialthoughts.com</a:t>
            </a:r>
            <a:endParaRPr sz="2100">
              <a:solidFill>
                <a:srgbClr val="A8CF45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  <p:sp>
        <p:nvSpPr>
          <p:cNvPr id="104" name="Google Shape;104;p12"/>
          <p:cNvSpPr txBox="1"/>
          <p:nvPr/>
        </p:nvSpPr>
        <p:spPr>
          <a:xfrm>
            <a:off x="392138" y="2325288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A8CF45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End-to-End Google Earth Engine</a:t>
            </a:r>
            <a:endParaRPr i="1" sz="2100">
              <a:solidFill>
                <a:srgbClr val="A8CF45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Water Classification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6954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6954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6954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Classification</a:t>
            </a:r>
            <a:endParaRPr/>
          </a:p>
        </p:txBody>
      </p:sp>
      <p:graphicFrame>
        <p:nvGraphicFramePr>
          <p:cNvPr id="176" name="Google Shape;176;p25"/>
          <p:cNvGraphicFramePr/>
          <p:nvPr/>
        </p:nvGraphicFramePr>
        <p:xfrm>
          <a:off x="2879650" y="138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{6EDD5728-9158-4F2C-8C8E-28C788399A01}</a:tableStyleId>
              </a:tblPr>
              <a:tblGrid>
                <a:gridCol w="710050"/>
                <a:gridCol w="710050"/>
                <a:gridCol w="710050"/>
              </a:tblGrid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Green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NIR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0.09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0.02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0.34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0.03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100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0.01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0.10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</a:tbl>
          </a:graphicData>
        </a:graphic>
      </p:graphicFrame>
      <p:graphicFrame>
        <p:nvGraphicFramePr>
          <p:cNvPr id="177" name="Google Shape;177;p25"/>
          <p:cNvGraphicFramePr/>
          <p:nvPr/>
        </p:nvGraphicFramePr>
        <p:xfrm>
          <a:off x="5245800" y="138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{6EDD5728-9158-4F2C-8C8E-28C788399A01}</a:tableStyleId>
              </a:tblPr>
              <a:tblGrid>
                <a:gridCol w="710050"/>
              </a:tblGrid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Water?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Y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N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Y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...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  <a:tr h="3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N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0" marB="0" marR="0" marL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6"/>
          <p:cNvGrpSpPr/>
          <p:nvPr/>
        </p:nvGrpSpPr>
        <p:grpSpPr>
          <a:xfrm>
            <a:off x="5635607" y="1753475"/>
            <a:ext cx="2662793" cy="512400"/>
            <a:chOff x="4702007" y="767650"/>
            <a:chExt cx="2662793" cy="512400"/>
          </a:xfrm>
        </p:grpSpPr>
        <p:sp>
          <p:nvSpPr>
            <p:cNvPr id="183" name="Google Shape;183;p26"/>
            <p:cNvSpPr txBox="1"/>
            <p:nvPr/>
          </p:nvSpPr>
          <p:spPr>
            <a:xfrm>
              <a:off x="5157700" y="767650"/>
              <a:ext cx="220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>
                  <a:solidFill>
                    <a:srgbClr val="4069DD"/>
                  </a:solidFill>
                  <a:latin typeface="Roboto"/>
                  <a:ea typeface="Roboto"/>
                  <a:cs typeface="Roboto"/>
                  <a:sym typeface="Roboto"/>
                </a:rPr>
                <a:t>Support Vector Machine</a:t>
              </a:r>
              <a:endPara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84" name="Google Shape;184;p26"/>
            <p:cNvCxnSpPr/>
            <p:nvPr/>
          </p:nvCxnSpPr>
          <p:spPr>
            <a:xfrm>
              <a:off x="4702007" y="932801"/>
              <a:ext cx="455700" cy="182100"/>
            </a:xfrm>
            <a:prstGeom prst="straightConnector1">
              <a:avLst/>
            </a:prstGeom>
            <a:noFill/>
            <a:ln cap="flat" cmpd="sng" w="28575">
              <a:solidFill>
                <a:srgbClr val="4069DD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85" name="Google Shape;185;p26"/>
          <p:cNvGrpSpPr/>
          <p:nvPr/>
        </p:nvGrpSpPr>
        <p:grpSpPr>
          <a:xfrm>
            <a:off x="5635590" y="2350372"/>
            <a:ext cx="2230238" cy="440100"/>
            <a:chOff x="4873590" y="2350372"/>
            <a:chExt cx="2230238" cy="440100"/>
          </a:xfrm>
        </p:grpSpPr>
        <p:grpSp>
          <p:nvGrpSpPr>
            <p:cNvPr id="186" name="Google Shape;186;p26"/>
            <p:cNvGrpSpPr/>
            <p:nvPr/>
          </p:nvGrpSpPr>
          <p:grpSpPr>
            <a:xfrm>
              <a:off x="4873590" y="2437602"/>
              <a:ext cx="476826" cy="265652"/>
              <a:chOff x="7052788" y="2697388"/>
              <a:chExt cx="642450" cy="357925"/>
            </a:xfrm>
          </p:grpSpPr>
          <p:cxnSp>
            <p:nvCxnSpPr>
              <p:cNvPr id="187" name="Google Shape;187;p26"/>
              <p:cNvCxnSpPr/>
              <p:nvPr/>
            </p:nvCxnSpPr>
            <p:spPr>
              <a:xfrm flipH="1">
                <a:off x="7052788" y="2697388"/>
                <a:ext cx="300" cy="3066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34A85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8" name="Google Shape;188;p26"/>
              <p:cNvCxnSpPr/>
              <p:nvPr/>
            </p:nvCxnSpPr>
            <p:spPr>
              <a:xfrm>
                <a:off x="7231163" y="2820113"/>
                <a:ext cx="3333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34A85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9" name="Google Shape;189;p26"/>
              <p:cNvCxnSpPr/>
              <p:nvPr/>
            </p:nvCxnSpPr>
            <p:spPr>
              <a:xfrm>
                <a:off x="7695238" y="2820113"/>
                <a:ext cx="0" cy="2352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34A85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90" name="Google Shape;190;p26"/>
            <p:cNvSpPr txBox="1"/>
            <p:nvPr/>
          </p:nvSpPr>
          <p:spPr>
            <a:xfrm>
              <a:off x="5497628" y="2350372"/>
              <a:ext cx="16062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>
                  <a:solidFill>
                    <a:srgbClr val="34A853"/>
                  </a:solidFill>
                  <a:latin typeface="Roboto"/>
                  <a:ea typeface="Roboto"/>
                  <a:cs typeface="Roboto"/>
                  <a:sym typeface="Roboto"/>
                </a:rPr>
                <a:t>Decision Tree</a:t>
              </a:r>
              <a:endParaRPr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1" name="Google Shape;191;p26"/>
          <p:cNvGrpSpPr/>
          <p:nvPr/>
        </p:nvGrpSpPr>
        <p:grpSpPr>
          <a:xfrm>
            <a:off x="5602501" y="2949922"/>
            <a:ext cx="2320328" cy="440100"/>
            <a:chOff x="4840501" y="2949922"/>
            <a:chExt cx="2320328" cy="440100"/>
          </a:xfrm>
        </p:grpSpPr>
        <p:sp>
          <p:nvSpPr>
            <p:cNvPr id="192" name="Google Shape;192;p26"/>
            <p:cNvSpPr/>
            <p:nvPr/>
          </p:nvSpPr>
          <p:spPr>
            <a:xfrm>
              <a:off x="4840501" y="2949931"/>
              <a:ext cx="623912" cy="378392"/>
            </a:xfrm>
            <a:custGeom>
              <a:rect b="b" l="l" r="r" t="t"/>
              <a:pathLst>
                <a:path extrusionOk="0" h="20393" w="33625">
                  <a:moveTo>
                    <a:pt x="0" y="131"/>
                  </a:moveTo>
                  <a:cubicBezTo>
                    <a:pt x="3110" y="131"/>
                    <a:pt x="8108" y="-393"/>
                    <a:pt x="9001" y="2586"/>
                  </a:cubicBezTo>
                  <a:cubicBezTo>
                    <a:pt x="9633" y="4692"/>
                    <a:pt x="8265" y="10688"/>
                    <a:pt x="9819" y="9132"/>
                  </a:cubicBezTo>
                  <a:cubicBezTo>
                    <a:pt x="10787" y="8162"/>
                    <a:pt x="9615" y="6267"/>
                    <a:pt x="10228" y="5041"/>
                  </a:cubicBezTo>
                  <a:cubicBezTo>
                    <a:pt x="11784" y="1931"/>
                    <a:pt x="17476" y="5296"/>
                    <a:pt x="20457" y="7086"/>
                  </a:cubicBezTo>
                  <a:cubicBezTo>
                    <a:pt x="22915" y="8562"/>
                    <a:pt x="27022" y="5468"/>
                    <a:pt x="29048" y="7496"/>
                  </a:cubicBezTo>
                  <a:cubicBezTo>
                    <a:pt x="31517" y="9967"/>
                    <a:pt x="19259" y="14381"/>
                    <a:pt x="22502" y="15678"/>
                  </a:cubicBezTo>
                  <a:cubicBezTo>
                    <a:pt x="25921" y="17045"/>
                    <a:pt x="34154" y="12046"/>
                    <a:pt x="33549" y="15678"/>
                  </a:cubicBezTo>
                  <a:cubicBezTo>
                    <a:pt x="32924" y="19430"/>
                    <a:pt x="25764" y="20499"/>
                    <a:pt x="22502" y="18542"/>
                  </a:cubicBezTo>
                  <a:cubicBezTo>
                    <a:pt x="20021" y="17053"/>
                    <a:pt x="19258" y="12405"/>
                    <a:pt x="16365" y="12405"/>
                  </a:cubicBezTo>
                  <a:cubicBezTo>
                    <a:pt x="13604" y="12405"/>
                    <a:pt x="16066" y="19153"/>
                    <a:pt x="13502" y="20178"/>
                  </a:cubicBezTo>
                  <a:cubicBezTo>
                    <a:pt x="11353" y="21037"/>
                    <a:pt x="9228" y="17494"/>
                    <a:pt x="8592" y="15269"/>
                  </a:cubicBezTo>
                  <a:cubicBezTo>
                    <a:pt x="8283" y="14188"/>
                    <a:pt x="5319" y="14962"/>
                    <a:pt x="5319" y="16087"/>
                  </a:cubicBezTo>
                </a:path>
              </a:pathLst>
            </a:custGeom>
            <a:noFill/>
            <a:ln cap="flat" cmpd="sng" w="28575">
              <a:solidFill>
                <a:srgbClr val="EA4335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3" name="Google Shape;193;p26"/>
            <p:cNvSpPr txBox="1"/>
            <p:nvPr/>
          </p:nvSpPr>
          <p:spPr>
            <a:xfrm>
              <a:off x="5554628" y="2949922"/>
              <a:ext cx="16062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lang="en">
                  <a:solidFill>
                    <a:srgbClr val="EA4335"/>
                  </a:solidFill>
                  <a:latin typeface="Roboto"/>
                  <a:ea typeface="Roboto"/>
                  <a:cs typeface="Roboto"/>
                  <a:sym typeface="Roboto"/>
                </a:rPr>
                <a:t>Neural Network</a:t>
              </a:r>
              <a:endParaRPr>
                <a:solidFill>
                  <a:srgbClr val="EA433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4" name="Google Shape;194;p26"/>
          <p:cNvGrpSpPr/>
          <p:nvPr/>
        </p:nvGrpSpPr>
        <p:grpSpPr>
          <a:xfrm>
            <a:off x="616975" y="411183"/>
            <a:ext cx="4256005" cy="4181850"/>
            <a:chOff x="464570" y="182575"/>
            <a:chExt cx="5001180" cy="4797350"/>
          </a:xfrm>
        </p:grpSpPr>
        <p:cxnSp>
          <p:nvCxnSpPr>
            <p:cNvPr id="195" name="Google Shape;195;p26"/>
            <p:cNvCxnSpPr/>
            <p:nvPr/>
          </p:nvCxnSpPr>
          <p:spPr>
            <a:xfrm flipH="1">
              <a:off x="1004100" y="557725"/>
              <a:ext cx="24600" cy="41022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cxnSp>
          <p:nvCxnSpPr>
            <p:cNvPr id="196" name="Google Shape;196;p26"/>
            <p:cNvCxnSpPr/>
            <p:nvPr/>
          </p:nvCxnSpPr>
          <p:spPr>
            <a:xfrm rot="10800000">
              <a:off x="1016150" y="4635225"/>
              <a:ext cx="4449600" cy="249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sp>
          <p:nvSpPr>
            <p:cNvPr id="197" name="Google Shape;197;p26"/>
            <p:cNvSpPr/>
            <p:nvPr/>
          </p:nvSpPr>
          <p:spPr>
            <a:xfrm>
              <a:off x="1161700" y="804950"/>
              <a:ext cx="3810300" cy="3693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1318250" y="4732125"/>
              <a:ext cx="3862500" cy="24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(Green Band)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199" name="Google Shape;199;p26"/>
            <p:cNvSpPr txBox="1"/>
            <p:nvPr/>
          </p:nvSpPr>
          <p:spPr>
            <a:xfrm rot="-5400000">
              <a:off x="-815680" y="2466852"/>
              <a:ext cx="2922000" cy="3615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(NIR Band)</a:t>
              </a:r>
              <a:endParaRPr sz="15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00" name="Google Shape;200;p26"/>
            <p:cNvSpPr txBox="1"/>
            <p:nvPr/>
          </p:nvSpPr>
          <p:spPr>
            <a:xfrm>
              <a:off x="1206732" y="182575"/>
              <a:ext cx="3862500" cy="2925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mfortaa"/>
                  <a:ea typeface="Comfortaa"/>
                  <a:cs typeface="Comfortaa"/>
                  <a:sym typeface="Comfortaa"/>
                </a:rPr>
                <a:t>Water Classification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1459150" y="9620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963600" y="4592475"/>
              <a:ext cx="105600" cy="1104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1419725" y="13210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1810750" y="1072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1877050" y="16136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1470813" y="17240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1982650" y="1384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2458450" y="1536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2725150" y="1834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1982650" y="208215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1810750" y="24185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1525325" y="228177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3287950" y="200167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3033625" y="17240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1810750" y="2832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3745150" y="1536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3042200" y="1384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3287950" y="157565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1525325" y="30833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1318250" y="204145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1763950" y="1266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4240450" y="13210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1648325" y="19153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2029325" y="2596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2811100" y="16136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2525950" y="2028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1374900" y="25484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3567325" y="26588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2906950" y="200167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2678350" y="14098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3440350" y="125117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4041550" y="13118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1733775" y="2198063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2514250" y="28082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2868850" y="27233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3783250" y="23478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3478450" y="23478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4697650" y="2769188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3218088" y="27148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2906950" y="3172863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3393550" y="29916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4088050" y="24185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4290675" y="24999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4346050" y="22817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2783950" y="29916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2471800" y="3086013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3440500" y="32622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3868438" y="30286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3033625" y="36015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3754013" y="332372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4193650" y="32632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3567325" y="35400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3868438" y="36504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2992013" y="2448438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4495650" y="27148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4120475" y="2957963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3188150" y="31390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4088050" y="26526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3783250" y="26526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4650850" y="2382188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2810375" y="33669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4392850" y="29574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4392850" y="36331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3188150" y="343412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3085175" y="38871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697650" y="32622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4392850" y="32622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3014050" y="295747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3440350" y="3861888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2546325" y="358760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4147150" y="3873825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2886575" y="3813438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4519200" y="3813450"/>
              <a:ext cx="105600" cy="1104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1318250" y="28796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3497000" y="17995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4624800" y="1168063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2419000" y="1311825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3516550" y="152535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3935950" y="1536800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1591775" y="2652663"/>
              <a:ext cx="105600" cy="1104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Machines</a:t>
            </a:r>
            <a:endParaRPr/>
          </a:p>
        </p:txBody>
      </p:sp>
      <p:sp>
        <p:nvSpPr>
          <p:cNvPr id="286" name="Google Shape;286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Splits the data using a linear decision surface (hyperplane)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Ideal for single class classification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28"/>
          <p:cNvGrpSpPr/>
          <p:nvPr/>
        </p:nvGrpSpPr>
        <p:grpSpPr>
          <a:xfrm>
            <a:off x="2521975" y="517050"/>
            <a:ext cx="3908125" cy="3776981"/>
            <a:chOff x="4960375" y="821850"/>
            <a:chExt cx="3908125" cy="3776981"/>
          </a:xfrm>
        </p:grpSpPr>
        <p:cxnSp>
          <p:nvCxnSpPr>
            <p:cNvPr id="292" name="Google Shape;292;p28"/>
            <p:cNvCxnSpPr/>
            <p:nvPr/>
          </p:nvCxnSpPr>
          <p:spPr>
            <a:xfrm flipH="1">
              <a:off x="5382006" y="1117215"/>
              <a:ext cx="19200" cy="32298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cxnSp>
          <p:nvCxnSpPr>
            <p:cNvPr id="293" name="Google Shape;293;p28"/>
            <p:cNvCxnSpPr/>
            <p:nvPr/>
          </p:nvCxnSpPr>
          <p:spPr>
            <a:xfrm rot="10800000">
              <a:off x="5391500" y="4327343"/>
              <a:ext cx="3477000" cy="198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sp>
          <p:nvSpPr>
            <p:cNvPr id="294" name="Google Shape;294;p28"/>
            <p:cNvSpPr/>
            <p:nvPr/>
          </p:nvSpPr>
          <p:spPr>
            <a:xfrm>
              <a:off x="5505137" y="1311862"/>
              <a:ext cx="2977500" cy="29079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8"/>
            <p:cNvSpPr txBox="1"/>
            <p:nvPr/>
          </p:nvSpPr>
          <p:spPr>
            <a:xfrm>
              <a:off x="5627472" y="4403830"/>
              <a:ext cx="3018300" cy="1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(Green Band)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96" name="Google Shape;296;p28"/>
            <p:cNvSpPr txBox="1"/>
            <p:nvPr/>
          </p:nvSpPr>
          <p:spPr>
            <a:xfrm rot="-5400000">
              <a:off x="3817375" y="2487628"/>
              <a:ext cx="2568300" cy="2823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(NIR Band)</a:t>
              </a:r>
              <a:endParaRPr sz="15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97" name="Google Shape;297;p28"/>
            <p:cNvSpPr txBox="1"/>
            <p:nvPr/>
          </p:nvSpPr>
          <p:spPr>
            <a:xfrm>
              <a:off x="5540327" y="821850"/>
              <a:ext cx="3018300" cy="2301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mfortaa"/>
                  <a:ea typeface="Comfortaa"/>
                  <a:cs typeface="Comfortaa"/>
                  <a:sym typeface="Comfortaa"/>
                </a:rPr>
                <a:t>Water Classification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5737577" y="1435512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5350334" y="4293880"/>
              <a:ext cx="82500" cy="870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5706769" y="1718162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6012332" y="1522433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6064141" y="1948534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5746691" y="2035454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6146662" y="1768078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6518471" y="188806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6726882" y="212237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6146662" y="231743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6012332" y="2582253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5789289" y="247460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7166677" y="225407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67937" y="2035454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6012332" y="2908442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7523952" y="188806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6974638" y="1768078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7166677" y="191865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5789289" y="310568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5627472" y="2285391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5975760" y="1675489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7911000" y="1718162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5885406" y="2186090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6183135" y="2722318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6794047" y="1948534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6571219" y="2275431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5671741" y="2684526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992" y="2771447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6868948" y="225407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>
              <a:off x="6690310" y="1788096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7285769" y="166318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7755571" y="1710938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5952180" y="2408696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6562076" y="2889074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6839175" y="282223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7553725" y="2526648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7315542" y="2526648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8268275" y="2858358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7112084" y="2815537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6868948" y="3176182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249197" y="303350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7791908" y="258225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50248" y="264638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7993520" y="2474605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6772831" y="303350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6528904" y="310780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285886" y="324657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7620294" y="306265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6967937" y="351369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7530878" y="329496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7874428" y="3247346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7384992" y="346523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7620294" y="355216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>
              <a:off x="6935419" y="260582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8110424" y="2815537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>
              <a:off x="7817246" y="3006986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7088689" y="314958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7791908" y="2766625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7553725" y="2766625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8231703" y="255366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6793480" y="332895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>
              <a:off x="8030092" y="3006602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8030092" y="3538598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7088689" y="3381881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8"/>
            <p:cNvSpPr/>
            <p:nvPr/>
          </p:nvSpPr>
          <p:spPr>
            <a:xfrm>
              <a:off x="7008220" y="373855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>
              <a:off x="8268275" y="324657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8030092" y="3246579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>
              <a:off x="6952640" y="3006602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8"/>
            <p:cNvSpPr/>
            <p:nvPr/>
          </p:nvSpPr>
          <p:spPr>
            <a:xfrm>
              <a:off x="7285769" y="3718670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8"/>
            <p:cNvSpPr/>
            <p:nvPr/>
          </p:nvSpPr>
          <p:spPr>
            <a:xfrm>
              <a:off x="6587141" y="3502716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8"/>
            <p:cNvSpPr/>
            <p:nvPr/>
          </p:nvSpPr>
          <p:spPr>
            <a:xfrm>
              <a:off x="7838091" y="3728068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>
              <a:off x="6853026" y="3680524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>
              <a:off x="8128827" y="3680533"/>
              <a:ext cx="82500" cy="870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>
              <a:off x="5627472" y="2945289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>
              <a:off x="7330037" y="209491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8211347" y="1597750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6487644" y="1710938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7345315" y="1879052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7673051" y="1888067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>
              <a:off x="5841216" y="2766615"/>
              <a:ext cx="82500" cy="870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78" name="Google Shape;378;p28"/>
          <p:cNvCxnSpPr/>
          <p:nvPr/>
        </p:nvCxnSpPr>
        <p:spPr>
          <a:xfrm flipH="1" rot="10800000">
            <a:off x="3048502" y="1342654"/>
            <a:ext cx="3013800" cy="18489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Ideal for Multi-class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Builds a flow-chart like structure where a set of decisions lead to an output class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popular machine learning algorithms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Easy to interpret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used for both classification and regression</a:t>
            </a:r>
            <a:endParaRPr/>
          </a:p>
        </p:txBody>
      </p:sp>
      <p:sp>
        <p:nvSpPr>
          <p:cNvPr id="384" name="Google Shape;384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30"/>
          <p:cNvGrpSpPr/>
          <p:nvPr/>
        </p:nvGrpSpPr>
        <p:grpSpPr>
          <a:xfrm>
            <a:off x="244400" y="881150"/>
            <a:ext cx="3519404" cy="1172151"/>
            <a:chOff x="244400" y="881150"/>
            <a:chExt cx="3519404" cy="1172151"/>
          </a:xfrm>
        </p:grpSpPr>
        <p:sp>
          <p:nvSpPr>
            <p:cNvPr id="390" name="Google Shape;390;p30"/>
            <p:cNvSpPr/>
            <p:nvPr/>
          </p:nvSpPr>
          <p:spPr>
            <a:xfrm>
              <a:off x="1257700" y="881150"/>
              <a:ext cx="1197900" cy="3723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Comfortaa"/>
                  <a:ea typeface="Comfortaa"/>
                  <a:cs typeface="Comfortaa"/>
                  <a:sym typeface="Comfortaa"/>
                </a:rPr>
                <a:t>Input</a:t>
              </a:r>
              <a:endParaRPr sz="13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244400" y="1681001"/>
              <a:ext cx="1314300" cy="3723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Green &lt; {x}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2348404" y="1681001"/>
              <a:ext cx="1415400" cy="3723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Green &gt;= {x}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cxnSp>
          <p:nvCxnSpPr>
            <p:cNvPr id="393" name="Google Shape;393;p30"/>
            <p:cNvCxnSpPr>
              <a:stCxn id="390" idx="2"/>
              <a:endCxn id="391" idx="0"/>
            </p:cNvCxnSpPr>
            <p:nvPr/>
          </p:nvCxnSpPr>
          <p:spPr>
            <a:xfrm flipH="1">
              <a:off x="901450" y="1253450"/>
              <a:ext cx="955200" cy="427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4" name="Google Shape;394;p30"/>
            <p:cNvCxnSpPr>
              <a:stCxn id="390" idx="2"/>
              <a:endCxn id="392" idx="0"/>
            </p:cNvCxnSpPr>
            <p:nvPr/>
          </p:nvCxnSpPr>
          <p:spPr>
            <a:xfrm>
              <a:off x="1856650" y="1253450"/>
              <a:ext cx="1199400" cy="427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95" name="Google Shape;395;p30"/>
          <p:cNvGrpSpPr/>
          <p:nvPr/>
        </p:nvGrpSpPr>
        <p:grpSpPr>
          <a:xfrm>
            <a:off x="1625965" y="2053301"/>
            <a:ext cx="2986720" cy="945279"/>
            <a:chOff x="1625965" y="2053301"/>
            <a:chExt cx="2986720" cy="945279"/>
          </a:xfrm>
        </p:grpSpPr>
        <p:sp>
          <p:nvSpPr>
            <p:cNvPr id="396" name="Google Shape;396;p30"/>
            <p:cNvSpPr/>
            <p:nvPr/>
          </p:nvSpPr>
          <p:spPr>
            <a:xfrm>
              <a:off x="1625965" y="2626280"/>
              <a:ext cx="1314300" cy="3723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NIR</a:t>
              </a: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 &lt; {y}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3298385" y="2626280"/>
              <a:ext cx="1314300" cy="3723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NIR &gt;= {y}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cxnSp>
          <p:nvCxnSpPr>
            <p:cNvPr id="398" name="Google Shape;398;p30"/>
            <p:cNvCxnSpPr>
              <a:stCxn id="392" idx="2"/>
              <a:endCxn id="396" idx="0"/>
            </p:cNvCxnSpPr>
            <p:nvPr/>
          </p:nvCxnSpPr>
          <p:spPr>
            <a:xfrm flipH="1">
              <a:off x="2283004" y="2053301"/>
              <a:ext cx="773100" cy="573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9" name="Google Shape;399;p30"/>
            <p:cNvCxnSpPr>
              <a:stCxn id="392" idx="2"/>
              <a:endCxn id="397" idx="0"/>
            </p:cNvCxnSpPr>
            <p:nvPr/>
          </p:nvCxnSpPr>
          <p:spPr>
            <a:xfrm>
              <a:off x="3056104" y="2053301"/>
              <a:ext cx="899400" cy="573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00" name="Google Shape;400;p30"/>
          <p:cNvGrpSpPr/>
          <p:nvPr/>
        </p:nvGrpSpPr>
        <p:grpSpPr>
          <a:xfrm>
            <a:off x="348890" y="2060579"/>
            <a:ext cx="4159185" cy="1705289"/>
            <a:chOff x="348890" y="2060579"/>
            <a:chExt cx="4159185" cy="1705289"/>
          </a:xfrm>
        </p:grpSpPr>
        <p:sp>
          <p:nvSpPr>
            <p:cNvPr id="401" name="Google Shape;401;p30"/>
            <p:cNvSpPr/>
            <p:nvPr/>
          </p:nvSpPr>
          <p:spPr>
            <a:xfrm>
              <a:off x="348890" y="2374979"/>
              <a:ext cx="1105200" cy="3723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434343"/>
                  </a:solidFill>
                  <a:latin typeface="Comfortaa"/>
                  <a:ea typeface="Comfortaa"/>
                  <a:cs typeface="Comfortaa"/>
                  <a:sym typeface="Comfortaa"/>
                </a:rPr>
                <a:t>Not Water</a:t>
              </a:r>
              <a:endParaRPr b="1" sz="13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1730455" y="3393568"/>
              <a:ext cx="1105200" cy="3723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4285F4"/>
                  </a:solidFill>
                  <a:latin typeface="Comfortaa"/>
                  <a:ea typeface="Comfortaa"/>
                  <a:cs typeface="Comfortaa"/>
                  <a:sym typeface="Comfortaa"/>
                </a:rPr>
                <a:t>Water</a:t>
              </a:r>
              <a:endParaRPr b="1" sz="1500">
                <a:solidFill>
                  <a:srgbClr val="4285F4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3402876" y="3356925"/>
              <a:ext cx="1105200" cy="3723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434343"/>
                  </a:solidFill>
                  <a:latin typeface="Comfortaa"/>
                  <a:ea typeface="Comfortaa"/>
                  <a:cs typeface="Comfortaa"/>
                  <a:sym typeface="Comfortaa"/>
                </a:rPr>
                <a:t>Not Water</a:t>
              </a:r>
              <a:endParaRPr b="1" sz="13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cxnSp>
          <p:nvCxnSpPr>
            <p:cNvPr id="404" name="Google Shape;404;p30"/>
            <p:cNvCxnSpPr>
              <a:endCxn id="401" idx="0"/>
            </p:cNvCxnSpPr>
            <p:nvPr/>
          </p:nvCxnSpPr>
          <p:spPr>
            <a:xfrm flipH="1">
              <a:off x="901490" y="2060579"/>
              <a:ext cx="8100" cy="314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5" name="Google Shape;405;p30"/>
            <p:cNvCxnSpPr>
              <a:stCxn id="396" idx="2"/>
              <a:endCxn id="402" idx="0"/>
            </p:cNvCxnSpPr>
            <p:nvPr/>
          </p:nvCxnSpPr>
          <p:spPr>
            <a:xfrm>
              <a:off x="2283115" y="2998580"/>
              <a:ext cx="0" cy="395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6" name="Google Shape;406;p30"/>
            <p:cNvCxnSpPr>
              <a:stCxn id="397" idx="2"/>
              <a:endCxn id="403" idx="0"/>
            </p:cNvCxnSpPr>
            <p:nvPr/>
          </p:nvCxnSpPr>
          <p:spPr>
            <a:xfrm>
              <a:off x="3955535" y="2998580"/>
              <a:ext cx="0" cy="358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407" name="Google Shape;407;p30"/>
          <p:cNvGrpSpPr/>
          <p:nvPr/>
        </p:nvGrpSpPr>
        <p:grpSpPr>
          <a:xfrm>
            <a:off x="4912725" y="833224"/>
            <a:ext cx="3882417" cy="3552542"/>
            <a:chOff x="4912725" y="833224"/>
            <a:chExt cx="3882417" cy="3552542"/>
          </a:xfrm>
        </p:grpSpPr>
        <p:cxnSp>
          <p:nvCxnSpPr>
            <p:cNvPr id="408" name="Google Shape;408;p30"/>
            <p:cNvCxnSpPr/>
            <p:nvPr/>
          </p:nvCxnSpPr>
          <p:spPr>
            <a:xfrm flipH="1">
              <a:off x="5331460" y="1111022"/>
              <a:ext cx="19200" cy="30378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cxnSp>
          <p:nvCxnSpPr>
            <p:cNvPr id="409" name="Google Shape;409;p30"/>
            <p:cNvCxnSpPr/>
            <p:nvPr/>
          </p:nvCxnSpPr>
          <p:spPr>
            <a:xfrm rot="10800000">
              <a:off x="5340942" y="4130549"/>
              <a:ext cx="3454200" cy="18300"/>
            </a:xfrm>
            <a:prstGeom prst="straightConnector1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stealth"/>
              <a:tailEnd len="med" w="med" type="none"/>
            </a:ln>
          </p:spPr>
        </p:cxnSp>
        <p:sp>
          <p:nvSpPr>
            <p:cNvPr id="410" name="Google Shape;410;p30"/>
            <p:cNvSpPr/>
            <p:nvPr/>
          </p:nvSpPr>
          <p:spPr>
            <a:xfrm>
              <a:off x="5453908" y="1294092"/>
              <a:ext cx="2958000" cy="27348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 txBox="1"/>
            <p:nvPr/>
          </p:nvSpPr>
          <p:spPr>
            <a:xfrm>
              <a:off x="5575438" y="4202165"/>
              <a:ext cx="2998500" cy="1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(Green Band)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12" name="Google Shape;412;p30"/>
            <p:cNvSpPr txBox="1"/>
            <p:nvPr/>
          </p:nvSpPr>
          <p:spPr>
            <a:xfrm rot="-5400000">
              <a:off x="3792825" y="2340051"/>
              <a:ext cx="2520300" cy="2805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000000"/>
                  </a:solidFill>
                  <a:latin typeface="Comfortaa"/>
                  <a:ea typeface="Comfortaa"/>
                  <a:cs typeface="Comfortaa"/>
                  <a:sym typeface="Comfortaa"/>
                </a:rPr>
                <a:t>Reflectance (NIR Band)</a:t>
              </a:r>
              <a:endParaRPr sz="15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13" name="Google Shape;413;p30"/>
            <p:cNvSpPr txBox="1"/>
            <p:nvPr/>
          </p:nvSpPr>
          <p:spPr>
            <a:xfrm>
              <a:off x="5488866" y="833224"/>
              <a:ext cx="2998500" cy="2166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mfortaa"/>
                  <a:ea typeface="Comfortaa"/>
                  <a:cs typeface="Comfortaa"/>
                  <a:sym typeface="Comfortaa"/>
                </a:rPr>
                <a:t>Water Classification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5684819" y="1410388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5300123" y="4098755"/>
              <a:ext cx="81900" cy="81900"/>
            </a:xfrm>
            <a:prstGeom prst="ellipse">
              <a:avLst/>
            </a:prstGeom>
            <a:solidFill>
              <a:srgbClr val="000000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5654213" y="1676228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5957766" y="149213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6009235" y="1892898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5693872" y="197464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6091212" y="1723175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6460575" y="183602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6667615" y="2056400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6091212" y="223985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957766" y="2488926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5736190" y="2387681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7104516" y="218026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6907084" y="197464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5957766" y="2795715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7459441" y="183602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6913741" y="1723175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7104516" y="1864796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5736190" y="298122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5575438" y="2209721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5921435" y="1636092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7843942" y="1676228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5831675" y="2116325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6127446" y="2620661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6734338" y="1892898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6512976" y="2200353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5619416" y="258511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7321395" y="266686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6808746" y="218026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6631284" y="1742002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7222824" y="1624522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7689536" y="1669433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5898010" y="2325692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6503893" y="2777499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6779169" y="2714631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7489018" y="243662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7252401" y="243662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8198866" y="2748610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7050282" y="2708336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6808746" y="304753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7186494" y="2913344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7725634" y="2488926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7882932" y="2549240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7925919" y="2387681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6713261" y="2913344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6470939" y="2983219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7222941" y="311374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7555149" y="2940761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6907084" y="3364975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7466321" y="3159245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7807611" y="3114464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7321395" y="331939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7555149" y="340114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6874780" y="2511095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8042054" y="2708336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7750805" y="288839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7027041" y="302251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7725634" y="2662333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7489018" y="2662333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8162536" y="246203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6733775" y="3191216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7962250" y="288803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7962250" y="3388393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7027041" y="324099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6947102" y="357646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8198866" y="311374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7962250" y="3113742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6891888" y="288803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7222824" y="3557755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6528793" y="3354645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7771513" y="3566594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6792929" y="3521878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8060336" y="3521887"/>
              <a:ext cx="81900" cy="81900"/>
            </a:xfrm>
            <a:prstGeom prst="ellipse">
              <a:avLst/>
            </a:prstGeom>
            <a:solidFill>
              <a:srgbClr val="0000FF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5575438" y="2830371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7266802" y="2030575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8142313" y="156297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6429950" y="1669433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7281978" y="1827549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7607559" y="1836027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5787776" y="2662324"/>
              <a:ext cx="81900" cy="81900"/>
            </a:xfrm>
            <a:prstGeom prst="ellipse">
              <a:avLst/>
            </a:prstGeom>
            <a:solidFill>
              <a:srgbClr val="999999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0"/>
          <p:cNvGrpSpPr/>
          <p:nvPr/>
        </p:nvGrpSpPr>
        <p:grpSpPr>
          <a:xfrm>
            <a:off x="5960824" y="1291093"/>
            <a:ext cx="419400" cy="2817007"/>
            <a:chOff x="5960824" y="1291093"/>
            <a:chExt cx="419400" cy="2817007"/>
          </a:xfrm>
        </p:grpSpPr>
        <p:cxnSp>
          <p:nvCxnSpPr>
            <p:cNvPr id="495" name="Google Shape;495;p30"/>
            <p:cNvCxnSpPr/>
            <p:nvPr/>
          </p:nvCxnSpPr>
          <p:spPr>
            <a:xfrm flipH="1">
              <a:off x="6299833" y="1291093"/>
              <a:ext cx="3600" cy="2740800"/>
            </a:xfrm>
            <a:prstGeom prst="straightConnector1">
              <a:avLst/>
            </a:prstGeom>
            <a:noFill/>
            <a:ln cap="flat" cmpd="sng" w="28575">
              <a:solidFill>
                <a:srgbClr val="E0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6" name="Google Shape;496;p30"/>
            <p:cNvSpPr/>
            <p:nvPr/>
          </p:nvSpPr>
          <p:spPr>
            <a:xfrm>
              <a:off x="5960824" y="3735800"/>
              <a:ext cx="419400" cy="3723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{x}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497" name="Google Shape;497;p30"/>
          <p:cNvGrpSpPr/>
          <p:nvPr/>
        </p:nvGrpSpPr>
        <p:grpSpPr>
          <a:xfrm>
            <a:off x="6303084" y="2193050"/>
            <a:ext cx="2449190" cy="372300"/>
            <a:chOff x="6303084" y="2193050"/>
            <a:chExt cx="2449190" cy="372300"/>
          </a:xfrm>
        </p:grpSpPr>
        <p:cxnSp>
          <p:nvCxnSpPr>
            <p:cNvPr id="498" name="Google Shape;498;p30"/>
            <p:cNvCxnSpPr/>
            <p:nvPr/>
          </p:nvCxnSpPr>
          <p:spPr>
            <a:xfrm>
              <a:off x="6303084" y="2370789"/>
              <a:ext cx="2118600" cy="16800"/>
            </a:xfrm>
            <a:prstGeom prst="straightConnector1">
              <a:avLst/>
            </a:prstGeom>
            <a:noFill/>
            <a:ln cap="flat" cmpd="sng" w="28575">
              <a:solidFill>
                <a:srgbClr val="E0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9" name="Google Shape;499;p30"/>
            <p:cNvSpPr/>
            <p:nvPr/>
          </p:nvSpPr>
          <p:spPr>
            <a:xfrm>
              <a:off x="8332874" y="2193050"/>
              <a:ext cx="419400" cy="3723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mfortaa"/>
                  <a:ea typeface="Comfortaa"/>
                  <a:cs typeface="Comfortaa"/>
                  <a:sym typeface="Comfortaa"/>
                </a:rPr>
                <a:t>{y}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Machine Learning?</a:t>
            </a:r>
            <a:endParaRPr/>
          </a:p>
        </p:txBody>
      </p:sp>
      <p:sp>
        <p:nvSpPr>
          <p:cNvPr id="110" name="Google Shape;110;p1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problems in Remote Sensing require ‘detecting’ objects or land cover types from images.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Earth Observation data is noisy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 to determine rules that can separate one class from the other. Building models require expert knowledge and can be tedious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 algorithms takes the guesswork out of determining thresholds and cut-offs.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505" name="Google Shape;505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 Decision Trees tend to overfit the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 algorithm creates multiple decision trees that are trained on slight variations of the training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final output is the majority of the individual decision trees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called </a:t>
            </a:r>
            <a:r>
              <a:rPr i="1" lang="en">
                <a:latin typeface="Courier New"/>
                <a:ea typeface="Courier New"/>
                <a:cs typeface="Courier New"/>
                <a:sym typeface="Courier New"/>
              </a:rPr>
              <a:t>ensemble</a:t>
            </a:r>
            <a:r>
              <a:rPr lang="en"/>
              <a:t> learning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228600"/>
            <a:ext cx="6389850" cy="4792399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32"/>
          <p:cNvSpPr txBox="1"/>
          <p:nvPr/>
        </p:nvSpPr>
        <p:spPr>
          <a:xfrm>
            <a:off x="7357200" y="4851000"/>
            <a:ext cx="1786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Image © Wikipedia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Classification Workflow</a:t>
            </a:r>
            <a:endParaRPr/>
          </a:p>
        </p:txBody>
      </p:sp>
      <p:sp>
        <p:nvSpPr>
          <p:cNvPr id="517" name="Google Shape;517;p33"/>
          <p:cNvSpPr/>
          <p:nvPr/>
        </p:nvSpPr>
        <p:spPr>
          <a:xfrm>
            <a:off x="397475" y="2745075"/>
            <a:ext cx="1399200" cy="532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Input Image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8" name="Google Shape;518;p33"/>
          <p:cNvSpPr/>
          <p:nvPr/>
        </p:nvSpPr>
        <p:spPr>
          <a:xfrm>
            <a:off x="1446875" y="1350675"/>
            <a:ext cx="1367400" cy="640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Collect Training Data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9" name="Google Shape;519;p33"/>
          <p:cNvSpPr/>
          <p:nvPr/>
        </p:nvSpPr>
        <p:spPr>
          <a:xfrm>
            <a:off x="5782138" y="1366863"/>
            <a:ext cx="1367400" cy="607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Classify the Image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0" name="Google Shape;520;p33"/>
          <p:cNvSpPr/>
          <p:nvPr/>
        </p:nvSpPr>
        <p:spPr>
          <a:xfrm>
            <a:off x="4867750" y="3891725"/>
            <a:ext cx="1367400" cy="607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Accuracy Assessment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1" name="Google Shape;521;p33"/>
          <p:cNvSpPr/>
          <p:nvPr/>
        </p:nvSpPr>
        <p:spPr>
          <a:xfrm>
            <a:off x="2648675" y="2378925"/>
            <a:ext cx="1367400" cy="607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Tune Parameters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2" name="Google Shape;522;p33"/>
          <p:cNvSpPr/>
          <p:nvPr/>
        </p:nvSpPr>
        <p:spPr>
          <a:xfrm>
            <a:off x="3833075" y="1339863"/>
            <a:ext cx="1399200" cy="640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 a Classifier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3" name="Google Shape;523;p33"/>
          <p:cNvSpPr/>
          <p:nvPr/>
        </p:nvSpPr>
        <p:spPr>
          <a:xfrm>
            <a:off x="7149550" y="2454225"/>
            <a:ext cx="1644300" cy="532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Classified Image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24" name="Google Shape;524;p33"/>
          <p:cNvCxnSpPr>
            <a:stCxn id="522" idx="3"/>
            <a:endCxn id="519" idx="1"/>
          </p:cNvCxnSpPr>
          <p:nvPr/>
        </p:nvCxnSpPr>
        <p:spPr>
          <a:xfrm>
            <a:off x="5232275" y="1660263"/>
            <a:ext cx="549900" cy="105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5" name="Google Shape;525;p33"/>
          <p:cNvCxnSpPr>
            <a:stCxn id="519" idx="3"/>
            <a:endCxn id="523" idx="0"/>
          </p:cNvCxnSpPr>
          <p:nvPr/>
        </p:nvCxnSpPr>
        <p:spPr>
          <a:xfrm>
            <a:off x="7149538" y="1670763"/>
            <a:ext cx="822300" cy="783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6" name="Google Shape;526;p33"/>
          <p:cNvCxnSpPr>
            <a:stCxn id="523" idx="2"/>
            <a:endCxn id="520" idx="3"/>
          </p:cNvCxnSpPr>
          <p:nvPr/>
        </p:nvCxnSpPr>
        <p:spPr>
          <a:xfrm rot="5400000">
            <a:off x="6499000" y="2723025"/>
            <a:ext cx="1209000" cy="17364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7" name="Google Shape;527;p33"/>
          <p:cNvCxnSpPr>
            <a:stCxn id="520" idx="1"/>
            <a:endCxn id="521" idx="2"/>
          </p:cNvCxnSpPr>
          <p:nvPr/>
        </p:nvCxnSpPr>
        <p:spPr>
          <a:xfrm rot="10800000">
            <a:off x="3332350" y="2986625"/>
            <a:ext cx="1535400" cy="12090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8" name="Google Shape;528;p33"/>
          <p:cNvCxnSpPr>
            <a:stCxn id="517" idx="0"/>
            <a:endCxn id="518" idx="1"/>
          </p:cNvCxnSpPr>
          <p:nvPr/>
        </p:nvCxnSpPr>
        <p:spPr>
          <a:xfrm rot="-5400000">
            <a:off x="734975" y="2033175"/>
            <a:ext cx="1074000" cy="349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29" name="Google Shape;529;p33"/>
          <p:cNvCxnSpPr>
            <a:stCxn id="521" idx="0"/>
            <a:endCxn id="522" idx="1"/>
          </p:cNvCxnSpPr>
          <p:nvPr/>
        </p:nvCxnSpPr>
        <p:spPr>
          <a:xfrm rot="-5400000">
            <a:off x="3223325" y="1769175"/>
            <a:ext cx="718800" cy="500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30" name="Google Shape;530;p33"/>
          <p:cNvCxnSpPr>
            <a:stCxn id="518" idx="3"/>
            <a:endCxn id="522" idx="1"/>
          </p:cNvCxnSpPr>
          <p:nvPr/>
        </p:nvCxnSpPr>
        <p:spPr>
          <a:xfrm flipH="1" rot="10800000">
            <a:off x="2814275" y="1660275"/>
            <a:ext cx="1018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1" name="Google Shape;531;p33"/>
          <p:cNvCxnSpPr>
            <a:stCxn id="520" idx="1"/>
            <a:endCxn id="518" idx="2"/>
          </p:cNvCxnSpPr>
          <p:nvPr/>
        </p:nvCxnSpPr>
        <p:spPr>
          <a:xfrm rot="10800000">
            <a:off x="2130550" y="1991525"/>
            <a:ext cx="2737200" cy="22041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cxnSp>
      <p:sp>
        <p:nvSpPr>
          <p:cNvPr id="532" name="Google Shape;532;p33"/>
          <p:cNvSpPr/>
          <p:nvPr/>
        </p:nvSpPr>
        <p:spPr>
          <a:xfrm>
            <a:off x="7149550" y="4054425"/>
            <a:ext cx="1644300" cy="532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Post Processing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33" name="Google Shape;533;p33"/>
          <p:cNvCxnSpPr>
            <a:stCxn id="523" idx="2"/>
            <a:endCxn id="532" idx="0"/>
          </p:cNvCxnSpPr>
          <p:nvPr/>
        </p:nvCxnSpPr>
        <p:spPr>
          <a:xfrm>
            <a:off x="7971700" y="2986725"/>
            <a:ext cx="0" cy="106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 for Training Data Collection</a:t>
            </a:r>
            <a:endParaRPr/>
          </a:p>
        </p:txBody>
      </p:sp>
      <p:sp>
        <p:nvSpPr>
          <p:cNvPr id="539" name="Google Shape;539;p3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Always use the image you want to classify as reference when adding a point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not concentrate training points on a specific region. Collect training points across different regions of your city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 training points on a diverse surface types - different buildings, different types of surface water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 points on streets (road surface)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Ctrl + / | Cmd + /</a:t>
            </a:r>
            <a:r>
              <a:rPr lang="en"/>
              <a:t> for bulk comment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5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Assessment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Assessment</a:t>
            </a:r>
            <a:endParaRPr/>
          </a:p>
        </p:txBody>
      </p:sp>
      <p:sp>
        <p:nvSpPr>
          <p:cNvPr id="550" name="Google Shape;550;p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data (GCPs) are divided into 2 fractions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fraction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Validation fraction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is trained only with the data from the training fraction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Model’s output is tested with the validation fraction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Output contains the actual value (landcover class) and predicted value (classification)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confusion matrix is generated between the actual and predicted values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Metrics</a:t>
            </a:r>
            <a:endParaRPr/>
          </a:p>
        </p:txBody>
      </p:sp>
      <p:sp>
        <p:nvSpPr>
          <p:cNvPr id="556" name="Google Shape;556;p3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Accuracy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many samples were classified correctly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Producer’s Accuracy (Recall)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well did the classification predict each class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Consumer’s Accuracy (Precision/Reliability)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reliable is the prediction in each class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Kappa Coefficient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well the classification performed as compared to random assignment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F1-score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 of Precision and Recall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1" name="Google Shape;561;p38"/>
          <p:cNvGraphicFramePr/>
          <p:nvPr/>
        </p:nvGraphicFramePr>
        <p:xfrm>
          <a:off x="1647100" y="722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{6EDD5728-9158-4F2C-8C8E-28C788399A01}</a:tableStyleId>
              </a:tblPr>
              <a:tblGrid>
                <a:gridCol w="686625"/>
                <a:gridCol w="686625"/>
                <a:gridCol w="686625"/>
                <a:gridCol w="686625"/>
                <a:gridCol w="686625"/>
              </a:tblGrid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37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62" name="Google Shape;562;p38"/>
          <p:cNvSpPr txBox="1"/>
          <p:nvPr/>
        </p:nvSpPr>
        <p:spPr>
          <a:xfrm>
            <a:off x="1647063" y="302525"/>
            <a:ext cx="3433200" cy="449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Classification (Predicted)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3" name="Google Shape;563;p38"/>
          <p:cNvSpPr txBox="1"/>
          <p:nvPr/>
        </p:nvSpPr>
        <p:spPr>
          <a:xfrm rot="-5400000">
            <a:off x="152925" y="1796425"/>
            <a:ext cx="2538900" cy="449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Ground Truth (Actual)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564" name="Google Shape;564;p38"/>
          <p:cNvGraphicFramePr/>
          <p:nvPr/>
        </p:nvGraphicFramePr>
        <p:xfrm>
          <a:off x="5080225" y="123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{6EDD5728-9158-4F2C-8C8E-28C788399A01}</a:tableStyleId>
              </a:tblPr>
              <a:tblGrid>
                <a:gridCol w="704925"/>
              </a:tblGrid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0.91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0.93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0.94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</a:tr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1.00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graphicFrame>
        <p:nvGraphicFramePr>
          <p:cNvPr id="565" name="Google Shape;565;p38"/>
          <p:cNvGraphicFramePr/>
          <p:nvPr/>
        </p:nvGraphicFramePr>
        <p:xfrm>
          <a:off x="2333725" y="329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{6EDD5728-9158-4F2C-8C8E-28C788399A01}</a:tableStyleId>
              </a:tblPr>
              <a:tblGrid>
                <a:gridCol w="686625"/>
                <a:gridCol w="686625"/>
                <a:gridCol w="686625"/>
                <a:gridCol w="686625"/>
              </a:tblGrid>
              <a:tr h="513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0.93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0.91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1.00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1200"/>
                        <a:t>0.93</a:t>
                      </a:r>
                      <a:endParaRPr b="1" i="1"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66" name="Google Shape;566;p38"/>
          <p:cNvSpPr txBox="1"/>
          <p:nvPr/>
        </p:nvSpPr>
        <p:spPr>
          <a:xfrm rot="-5400000">
            <a:off x="4980100" y="2041200"/>
            <a:ext cx="2059500" cy="449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latin typeface="Helvetica Neue"/>
                <a:ea typeface="Helvetica Neue"/>
                <a:cs typeface="Helvetica Neue"/>
                <a:sym typeface="Helvetica Neue"/>
              </a:rPr>
              <a:t>Producer’s Accuracy</a:t>
            </a:r>
            <a:endParaRPr i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7" name="Google Shape;567;p38"/>
          <p:cNvSpPr txBox="1"/>
          <p:nvPr/>
        </p:nvSpPr>
        <p:spPr>
          <a:xfrm>
            <a:off x="2333925" y="3804200"/>
            <a:ext cx="2746500" cy="449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latin typeface="Helvetica Neue"/>
                <a:ea typeface="Helvetica Neue"/>
                <a:cs typeface="Helvetica Neue"/>
                <a:sym typeface="Helvetica Neue"/>
              </a:rPr>
              <a:t>Consumer’s Accuracy</a:t>
            </a:r>
            <a:endParaRPr i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8" name="Google Shape;568;p38"/>
          <p:cNvSpPr txBox="1"/>
          <p:nvPr/>
        </p:nvSpPr>
        <p:spPr>
          <a:xfrm>
            <a:off x="5080225" y="3290575"/>
            <a:ext cx="705000" cy="5136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/>
              <a:t>0.94</a:t>
            </a:r>
            <a:endParaRPr b="1" i="1" sz="1200"/>
          </a:p>
        </p:txBody>
      </p:sp>
      <p:sp>
        <p:nvSpPr>
          <p:cNvPr id="569" name="Google Shape;569;p38"/>
          <p:cNvSpPr txBox="1"/>
          <p:nvPr/>
        </p:nvSpPr>
        <p:spPr>
          <a:xfrm>
            <a:off x="5715000" y="3993175"/>
            <a:ext cx="1685100" cy="3693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latin typeface="Helvetica Neue"/>
                <a:ea typeface="Helvetica Neue"/>
                <a:cs typeface="Helvetica Neue"/>
                <a:sym typeface="Helvetica Neue"/>
              </a:rPr>
              <a:t>Overall Accuracy</a:t>
            </a:r>
            <a:endParaRPr i="1"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70" name="Google Shape;570;p38"/>
          <p:cNvCxnSpPr>
            <a:stCxn id="568" idx="2"/>
            <a:endCxn id="569" idx="1"/>
          </p:cNvCxnSpPr>
          <p:nvPr/>
        </p:nvCxnSpPr>
        <p:spPr>
          <a:xfrm flipH="1" rot="-5400000">
            <a:off x="5386975" y="3849925"/>
            <a:ext cx="373800" cy="282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571" name="Google Shape;571;p38"/>
          <p:cNvSpPr/>
          <p:nvPr/>
        </p:nvSpPr>
        <p:spPr>
          <a:xfrm rot="2324254">
            <a:off x="2047316" y="2005404"/>
            <a:ext cx="3237216" cy="436833"/>
          </a:xfrm>
          <a:prstGeom prst="flowChartTerminator">
            <a:avLst/>
          </a:prstGeom>
          <a:noFill/>
          <a:ln cap="flat" cmpd="sng" w="9525">
            <a:solidFill>
              <a:srgbClr val="EA43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fortaa"/>
                <a:ea typeface="Comfortaa"/>
                <a:cs typeface="Comfortaa"/>
                <a:sym typeface="Comfortaa"/>
              </a:rPr>
              <a:t>Advanced Techniques for</a:t>
            </a:r>
            <a:r>
              <a:rPr lang="en" sz="3000">
                <a:latin typeface="Comfortaa"/>
                <a:ea typeface="Comfortaa"/>
                <a:cs typeface="Comfortaa"/>
                <a:sym typeface="Comfortaa"/>
              </a:rPr>
              <a:t> Geospatial Machine Learning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Time-Series For Classification</a:t>
            </a:r>
            <a:endParaRPr/>
          </a:p>
        </p:txBody>
      </p:sp>
      <p:sp>
        <p:nvSpPr>
          <p:cNvPr id="582" name="Google Shape;582;p4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types of </a:t>
            </a:r>
            <a:r>
              <a:rPr lang="en"/>
              <a:t>classification</a:t>
            </a:r>
            <a:r>
              <a:rPr lang="en"/>
              <a:t> problem require capturing temporal changes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capture the time-series variables as bands in your image.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2 main techniques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Seasonal Composites</a:t>
            </a:r>
            <a:r>
              <a:rPr lang="en"/>
              <a:t>: Create Seasonal Composite images and add them as bands to your image.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Time-Series Modeling</a:t>
            </a:r>
            <a:r>
              <a:rPr lang="en"/>
              <a:t>: Fit a model to the time-series and add resulting bands to your image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in 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Supplement &gt; Supervised_Classification &gt; Time_Series_Modeling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vs. Unsupervised Learning</a:t>
            </a:r>
            <a:endParaRPr/>
          </a:p>
        </p:txBody>
      </p:sp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broad categories of machine learning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Unsupervised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Also known as ‘Clustering’ algorithms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Automatically identify groups of similar pixel values and creates clusters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K-means clustering, SNIC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Supervised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Algorithm learns from a set of training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Linear regression, Random Forest, etc.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Capturing Spatial Context</a:t>
            </a:r>
            <a:endParaRPr/>
          </a:p>
        </p:txBody>
      </p:sp>
      <p:sp>
        <p:nvSpPr>
          <p:cNvPr id="588" name="Google Shape;588;p4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ee.Image.pixelLonLat()</a:t>
            </a:r>
            <a:r>
              <a:rPr lang="en"/>
              <a:t> to add latitude and longitude as input parameters.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distance()</a:t>
            </a:r>
            <a:r>
              <a:rPr lang="en"/>
              <a:t> to create Euclidian Rasters that capture the distance to nearest feature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neighborhoodToBands()</a:t>
            </a:r>
            <a:r>
              <a:rPr lang="en"/>
              <a:t> to add neighbor pixel values as bands and use them as input parameters.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in </a:t>
            </a:r>
            <a:r>
              <a:rPr lang="en">
                <a:latin typeface="Roboto Thin"/>
                <a:ea typeface="Roboto Thin"/>
                <a:cs typeface="Roboto Thin"/>
                <a:sym typeface="Roboto Thin"/>
              </a:rPr>
              <a:t>Supplement &gt; Supervised_Classification &gt; Adding_Spatial_Context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599" name="Google Shape;599;p4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Shetty, S.; Gupta, P.K.; Belgiu, M.; Srivastav, S.K. </a:t>
            </a:r>
            <a:r>
              <a:rPr b="1" i="1" lang="en" sz="1400"/>
              <a:t>Assessing the Effect of Training Sampling Design on the Performance of Machine Learning Classifiers for Land Cover Mapping Using Multi-Temporal Remote Sensing Data and Google Earth Engine</a:t>
            </a:r>
            <a:r>
              <a:rPr lang="en" sz="1400"/>
              <a:t>. Remote Sens. 2021, 13, 1433.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https://doi.org/10.3390/rs13081433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Kelley, L.C.; Pitcher, L.; Bacon, C. </a:t>
            </a:r>
            <a:r>
              <a:rPr b="1" i="1" lang="en" sz="1400"/>
              <a:t>Using Google Earth Engine to Map Complex Shade-Grown Coffee Landscapes in Northern Nicaragua</a:t>
            </a:r>
            <a:r>
              <a:rPr lang="en" sz="1400"/>
              <a:t>. Remote Sens. 2018, 10, 952.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https://doi.org/10.3390/rs10060952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Tassi, A.; Vizzari, M. </a:t>
            </a:r>
            <a:r>
              <a:rPr b="1" i="1" lang="en" sz="1400"/>
              <a:t>Object-Oriented LULC Classification in Google Earth Engine Combining SNIC, GLCM, and Machine Learning Algorithms</a:t>
            </a:r>
            <a:r>
              <a:rPr lang="en" sz="1400"/>
              <a:t>. Remote Sens. 2020, 12, 3776. https://doi.org/10.3390/rs12223776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Composites</a:t>
            </a:r>
            <a:endParaRPr/>
          </a:p>
        </p:txBody>
      </p:sp>
      <p:sp>
        <p:nvSpPr>
          <p:cNvPr id="605" name="Google Shape;605;p4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Phan, T.N.; Kuch, V.; Lehnert, L.W. </a:t>
            </a:r>
            <a:r>
              <a:rPr b="1" i="1" lang="en"/>
              <a:t>Land Cover Classification using Google Earth Engine and Random Forest Classifier—The Role of Image Composition</a:t>
            </a:r>
            <a:r>
              <a:rPr lang="en"/>
              <a:t>. Remote Sens. 2020, 12, 2411.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https://doi.org/10.3390/rs12152411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D. Simonetti, U. Pimple, A. Langner, A. Marelli, </a:t>
            </a:r>
            <a:r>
              <a:rPr b="1" i="1" lang="en"/>
              <a:t>Pan-tropical Sentinel-2 cloud-free annual composite datasets</a:t>
            </a:r>
            <a:r>
              <a:rPr lang="en"/>
              <a:t>, Data in Brief, Volume 39, 2021, 107488, ISSN 2352-3409,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https://doi.org/10.1016/j.dib.2021.107488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lang="en"/>
              <a:t>Expert system vs. Machine Learning</a:t>
            </a:r>
            <a:endParaRPr/>
          </a:p>
        </p:txBody>
      </p:sp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Expert System: Determine the spectral signature and characteristics of different land covers and code that knowledge into a program that can assign a class to each pixel.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Works for small number of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Results are easier to explain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Supervised Machine Learning : Label a subset of pixels based on ground-truth or human evaluation. The program uses the training data and ‘learns’ the patterns.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scale to large number of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Requires labeled data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Classification in Earth Engine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classification?</a:t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Turn pixel values into ‘classes’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Turns measured reflectance values into land cover classes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4350" y="0"/>
            <a:ext cx="537531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0664" y="0"/>
            <a:ext cx="538267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9650" y="3679775"/>
            <a:ext cx="1033925" cy="120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to do classification?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many applications, it is important to know what type of land cover pixel represents. (i.e. water)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a given land cover, we often need to know about different types of land uses (i.e. agriculture vs. forest)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also need to quantify land use patterns (i.e. how much agricultural area in a region)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detecting changes, we need to compare how a pixel changed from Class A to Class B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